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A31CA552-B197-477B-8FA1-F440BE01C553}"/>
    <pc:docChg chg="undo custSel modSld">
      <pc:chgData name="Jankees den Otter" userId="45164e2d-bd72-4cb9-860e-913f35c6e7ee" providerId="ADAL" clId="{A31CA552-B197-477B-8FA1-F440BE01C553}" dt="2022-12-12T14:19:14.711" v="1273" actId="20577"/>
      <pc:docMkLst>
        <pc:docMk/>
      </pc:docMkLst>
      <pc:sldChg chg="modSp mod">
        <pc:chgData name="Jankees den Otter" userId="45164e2d-bd72-4cb9-860e-913f35c6e7ee" providerId="ADAL" clId="{A31CA552-B197-477B-8FA1-F440BE01C553}" dt="2022-12-12T10:47:15.364" v="268" actId="20577"/>
        <pc:sldMkLst>
          <pc:docMk/>
          <pc:sldMk cId="1819250191" sldId="258"/>
        </pc:sldMkLst>
        <pc:spChg chg="mod">
          <ac:chgData name="Jankees den Otter" userId="45164e2d-bd72-4cb9-860e-913f35c6e7ee" providerId="ADAL" clId="{A31CA552-B197-477B-8FA1-F440BE01C553}" dt="2022-12-12T10:47:15.364" v="268" actId="20577"/>
          <ac:spMkLst>
            <pc:docMk/>
            <pc:sldMk cId="1819250191" sldId="258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A31CA552-B197-477B-8FA1-F440BE01C553}" dt="2022-12-12T10:51:22.863" v="516" actId="20577"/>
        <pc:sldMkLst>
          <pc:docMk/>
          <pc:sldMk cId="40367319" sldId="259"/>
        </pc:sldMkLst>
        <pc:spChg chg="mod">
          <ac:chgData name="Jankees den Otter" userId="45164e2d-bd72-4cb9-860e-913f35c6e7ee" providerId="ADAL" clId="{A31CA552-B197-477B-8FA1-F440BE01C553}" dt="2022-12-12T10:51:22.863" v="516" actId="20577"/>
          <ac:spMkLst>
            <pc:docMk/>
            <pc:sldMk cId="40367319" sldId="259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A31CA552-B197-477B-8FA1-F440BE01C553}" dt="2022-12-12T14:16:01.367" v="1179" actId="113"/>
        <pc:sldMkLst>
          <pc:docMk/>
          <pc:sldMk cId="1036815565" sldId="260"/>
        </pc:sldMkLst>
        <pc:spChg chg="mod">
          <ac:chgData name="Jankees den Otter" userId="45164e2d-bd72-4cb9-860e-913f35c6e7ee" providerId="ADAL" clId="{A31CA552-B197-477B-8FA1-F440BE01C553}" dt="2022-12-12T14:04:23.893" v="672" actId="113"/>
          <ac:spMkLst>
            <pc:docMk/>
            <pc:sldMk cId="1036815565" sldId="260"/>
            <ac:spMk id="2" creationId="{00000000-0000-0000-0000-000000000000}"/>
          </ac:spMkLst>
        </pc:spChg>
        <pc:spChg chg="mod">
          <ac:chgData name="Jankees den Otter" userId="45164e2d-bd72-4cb9-860e-913f35c6e7ee" providerId="ADAL" clId="{A31CA552-B197-477B-8FA1-F440BE01C553}" dt="2022-12-12T14:16:01.367" v="1179" actId="113"/>
          <ac:spMkLst>
            <pc:docMk/>
            <pc:sldMk cId="1036815565" sldId="260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A31CA552-B197-477B-8FA1-F440BE01C553}" dt="2022-12-12T14:16:33.307" v="1195" actId="113"/>
        <pc:sldMkLst>
          <pc:docMk/>
          <pc:sldMk cId="124939045" sldId="261"/>
        </pc:sldMkLst>
        <pc:spChg chg="mod">
          <ac:chgData name="Jankees den Otter" userId="45164e2d-bd72-4cb9-860e-913f35c6e7ee" providerId="ADAL" clId="{A31CA552-B197-477B-8FA1-F440BE01C553}" dt="2022-12-12T14:16:33.307" v="1195" actId="113"/>
          <ac:spMkLst>
            <pc:docMk/>
            <pc:sldMk cId="124939045" sldId="261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A31CA552-B197-477B-8FA1-F440BE01C553}" dt="2022-12-12T14:15:30.072" v="1164" actId="20577"/>
        <pc:sldMkLst>
          <pc:docMk/>
          <pc:sldMk cId="117282217" sldId="262"/>
        </pc:sldMkLst>
        <pc:spChg chg="mod">
          <ac:chgData name="Jankees den Otter" userId="45164e2d-bd72-4cb9-860e-913f35c6e7ee" providerId="ADAL" clId="{A31CA552-B197-477B-8FA1-F440BE01C553}" dt="2022-12-12T14:15:30.072" v="1164" actId="20577"/>
          <ac:spMkLst>
            <pc:docMk/>
            <pc:sldMk cId="117282217" sldId="262"/>
            <ac:spMk id="3" creationId="{862711A0-A473-41D5-BA22-76F0B419DD2F}"/>
          </ac:spMkLst>
        </pc:spChg>
      </pc:sldChg>
      <pc:sldChg chg="modSp mod">
        <pc:chgData name="Jankees den Otter" userId="45164e2d-bd72-4cb9-860e-913f35c6e7ee" providerId="ADAL" clId="{A31CA552-B197-477B-8FA1-F440BE01C553}" dt="2022-12-12T14:11:25.165" v="1014" actId="113"/>
        <pc:sldMkLst>
          <pc:docMk/>
          <pc:sldMk cId="393864491" sldId="263"/>
        </pc:sldMkLst>
        <pc:spChg chg="mod">
          <ac:chgData name="Jankees den Otter" userId="45164e2d-bd72-4cb9-860e-913f35c6e7ee" providerId="ADAL" clId="{A31CA552-B197-477B-8FA1-F440BE01C553}" dt="2022-12-12T14:09:18.847" v="883" actId="27636"/>
          <ac:spMkLst>
            <pc:docMk/>
            <pc:sldMk cId="393864491" sldId="263"/>
            <ac:spMk id="2" creationId="{8FC095C2-32A3-4B61-B5B7-20CFC306C940}"/>
          </ac:spMkLst>
        </pc:spChg>
        <pc:spChg chg="mod">
          <ac:chgData name="Jankees den Otter" userId="45164e2d-bd72-4cb9-860e-913f35c6e7ee" providerId="ADAL" clId="{A31CA552-B197-477B-8FA1-F440BE01C553}" dt="2022-12-12T14:11:25.165" v="1014" actId="113"/>
          <ac:spMkLst>
            <pc:docMk/>
            <pc:sldMk cId="393864491" sldId="263"/>
            <ac:spMk id="3" creationId="{04CBDF49-629A-42A4-B156-E91EBA1EF715}"/>
          </ac:spMkLst>
        </pc:spChg>
      </pc:sldChg>
      <pc:sldChg chg="modSp mod">
        <pc:chgData name="Jankees den Otter" userId="45164e2d-bd72-4cb9-860e-913f35c6e7ee" providerId="ADAL" clId="{A31CA552-B197-477B-8FA1-F440BE01C553}" dt="2022-12-12T14:18:11.851" v="1262" actId="20577"/>
        <pc:sldMkLst>
          <pc:docMk/>
          <pc:sldMk cId="2213396309" sldId="264"/>
        </pc:sldMkLst>
        <pc:spChg chg="mod">
          <ac:chgData name="Jankees den Otter" userId="45164e2d-bd72-4cb9-860e-913f35c6e7ee" providerId="ADAL" clId="{A31CA552-B197-477B-8FA1-F440BE01C553}" dt="2022-12-12T14:18:11.851" v="1262" actId="20577"/>
          <ac:spMkLst>
            <pc:docMk/>
            <pc:sldMk cId="2213396309" sldId="264"/>
            <ac:spMk id="3" creationId="{93D8AAA7-8DD3-474A-9FEA-385CAADB435F}"/>
          </ac:spMkLst>
        </pc:spChg>
      </pc:sldChg>
      <pc:sldChg chg="modSp mod">
        <pc:chgData name="Jankees den Otter" userId="45164e2d-bd72-4cb9-860e-913f35c6e7ee" providerId="ADAL" clId="{A31CA552-B197-477B-8FA1-F440BE01C553}" dt="2022-12-12T14:19:14.711" v="1273" actId="20577"/>
        <pc:sldMkLst>
          <pc:docMk/>
          <pc:sldMk cId="2694951494" sldId="265"/>
        </pc:sldMkLst>
        <pc:spChg chg="mod">
          <ac:chgData name="Jankees den Otter" userId="45164e2d-bd72-4cb9-860e-913f35c6e7ee" providerId="ADAL" clId="{A31CA552-B197-477B-8FA1-F440BE01C553}" dt="2022-12-12T14:19:14.711" v="1273" actId="20577"/>
          <ac:spMkLst>
            <pc:docMk/>
            <pc:sldMk cId="2694951494" sldId="265"/>
            <ac:spMk id="3" creationId="{4E77657A-A908-4EE8-9EE0-C9872FDC68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679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550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2546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568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 met 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0118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215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1987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47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943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936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70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3248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952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211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55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8036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47EB-D434-C146-AF7C-EDD2816A70A5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B3798A-92E3-BC40-843A-49CE4C308D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0049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404534"/>
            <a:ext cx="12192000" cy="1646302"/>
          </a:xfrm>
        </p:spPr>
        <p:txBody>
          <a:bodyPr/>
          <a:lstStyle/>
          <a:p>
            <a:pPr algn="ctr"/>
            <a:r>
              <a:rPr lang="nl-NL" b="1"/>
              <a:t>4.2 BEZET NEDERLAND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b="1" dirty="0"/>
              <a:t>DE TWEEDE WERELDOORLOG</a:t>
            </a:r>
          </a:p>
          <a:p>
            <a:pPr algn="ctr"/>
            <a:r>
              <a:rPr lang="nl-NL" b="1" dirty="0"/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48881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De Duitse inval</a:t>
            </a:r>
            <a:br>
              <a:rPr lang="nl-NL" b="1" dirty="0"/>
            </a:br>
            <a:r>
              <a:rPr lang="nl-NL" b="1" dirty="0"/>
              <a:t>10 mei 1940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4697411"/>
          </a:xfrm>
        </p:spPr>
        <p:txBody>
          <a:bodyPr/>
          <a:lstStyle/>
          <a:p>
            <a:r>
              <a:rPr lang="nl-NL" b="1" dirty="0"/>
              <a:t>MOBILISATIE </a:t>
            </a:r>
            <a:r>
              <a:rPr lang="nl-NL" dirty="0"/>
              <a:t>Nederlandse leger vanaf augustus 1938</a:t>
            </a:r>
            <a:r>
              <a:rPr lang="nl-NL" b="1" dirty="0"/>
              <a:t>; leger is gevechtsklaar</a:t>
            </a:r>
          </a:p>
          <a:p>
            <a:r>
              <a:rPr lang="nl-NL" b="1" dirty="0"/>
              <a:t>10 MEI </a:t>
            </a:r>
            <a:r>
              <a:rPr lang="nl-NL" dirty="0"/>
              <a:t>begint de </a:t>
            </a:r>
            <a:r>
              <a:rPr lang="nl-NL" b="1" dirty="0"/>
              <a:t>DUITSE INVAL</a:t>
            </a:r>
          </a:p>
          <a:p>
            <a:r>
              <a:rPr lang="nl-NL" b="1" dirty="0"/>
              <a:t>14 MEI</a:t>
            </a:r>
            <a:r>
              <a:rPr lang="nl-NL" dirty="0"/>
              <a:t>: Duitsers bombarderen Rotterdam: </a:t>
            </a:r>
            <a:r>
              <a:rPr lang="nl-NL" b="1" dirty="0"/>
              <a:t>BOMBARDAMENT VAN ROTTERDAM</a:t>
            </a:r>
          </a:p>
          <a:p>
            <a:r>
              <a:rPr lang="nl-NL" b="1" dirty="0"/>
              <a:t>15 MEI: CAPITULATIE </a:t>
            </a:r>
            <a:r>
              <a:rPr lang="nl-NL" dirty="0"/>
              <a:t>van Nederland = overgave</a:t>
            </a:r>
          </a:p>
          <a:p>
            <a:endParaRPr lang="nl-NL" dirty="0"/>
          </a:p>
          <a:p>
            <a:r>
              <a:rPr lang="nl-NL" dirty="0"/>
              <a:t>Koningin Wilhelmina en de regering vluchten naar Londen</a:t>
            </a:r>
          </a:p>
          <a:p>
            <a:r>
              <a:rPr lang="nl-NL" b="1" dirty="0"/>
              <a:t>REGERING IN BALLINGSCHAP </a:t>
            </a:r>
            <a:r>
              <a:rPr lang="nl-NL" dirty="0"/>
              <a:t>blijft in contact met bevolking via Radio Oranje</a:t>
            </a:r>
          </a:p>
          <a:p>
            <a:r>
              <a:rPr lang="nl-NL" dirty="0"/>
              <a:t>Vanaf 15 mei staat Nederland onder Duits bestuur: de </a:t>
            </a:r>
            <a:r>
              <a:rPr lang="nl-NL" b="1" dirty="0"/>
              <a:t>BEZETTING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9250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Gelijkschakeling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3880773"/>
          </a:xfrm>
        </p:spPr>
        <p:txBody>
          <a:bodyPr>
            <a:normAutofit lnSpcReduction="10000"/>
          </a:bodyPr>
          <a:lstStyle/>
          <a:p>
            <a:r>
              <a:rPr lang="nl-NL" dirty="0"/>
              <a:t>Nederland werd eerst redelijk vriendelijk behandeld, omdat Nederlanders volgens de Duitse rassenleer een Germaans broedervolk waren</a:t>
            </a:r>
          </a:p>
          <a:p>
            <a:r>
              <a:rPr lang="nl-NL" dirty="0"/>
              <a:t>Vanaf het begin werden de Nederlanders onderdrukt:</a:t>
            </a:r>
          </a:p>
          <a:p>
            <a:pPr>
              <a:buFont typeface="Wingdings" charset="2"/>
              <a:buChar char="Ø"/>
            </a:pPr>
            <a:r>
              <a:rPr lang="nl-NL" dirty="0"/>
              <a:t>Iedereen kon zo maar gearresteerd worden</a:t>
            </a:r>
          </a:p>
          <a:p>
            <a:pPr>
              <a:buFont typeface="Wingdings" charset="2"/>
              <a:buChar char="Ø"/>
            </a:pPr>
            <a:r>
              <a:rPr lang="nl-NL" dirty="0"/>
              <a:t>Media kwamen onder </a:t>
            </a:r>
            <a:r>
              <a:rPr lang="nl-NL" b="1" dirty="0"/>
              <a:t>CENSUUR</a:t>
            </a:r>
            <a:r>
              <a:rPr lang="nl-NL" dirty="0"/>
              <a:t> te staan</a:t>
            </a:r>
          </a:p>
          <a:p>
            <a:pPr>
              <a:buFont typeface="Wingdings" charset="2"/>
              <a:buChar char="Ø"/>
            </a:pPr>
            <a:r>
              <a:rPr lang="nl-NL" dirty="0"/>
              <a:t>Politieke partijen werden verboden, </a:t>
            </a:r>
            <a:r>
              <a:rPr lang="nl-NL" b="1" dirty="0"/>
              <a:t>behalve de N.S.B.</a:t>
            </a:r>
          </a:p>
          <a:p>
            <a:pPr>
              <a:buFont typeface="Wingdings" charset="2"/>
              <a:buChar char="Ø"/>
            </a:pPr>
            <a:r>
              <a:rPr lang="nl-NL" b="1" dirty="0"/>
              <a:t>AANTASTING RECHTSSTAAT: grondwet wordt buiten werking gesteld en er is GEEN ONAFHANKELIOJKE RECHTSPRAAK MEER</a:t>
            </a:r>
          </a:p>
          <a:p>
            <a:pPr>
              <a:buFont typeface="Wingdings" charset="2"/>
              <a:buChar char="Ø"/>
            </a:pPr>
            <a:endParaRPr lang="nl-NL" dirty="0"/>
          </a:p>
          <a:p>
            <a:pPr>
              <a:buFont typeface="Wingdings" charset="2"/>
              <a:buChar char="Ø"/>
            </a:pPr>
            <a:r>
              <a:rPr lang="nl-NL" b="1" dirty="0"/>
              <a:t>GELIJKSCHAKELING </a:t>
            </a:r>
            <a:r>
              <a:rPr lang="nl-NL" dirty="0"/>
              <a:t>van alle organisaties = organisaties stonden onder leiding van een Nazi en werden via de Nazi-ideeën geleid</a:t>
            </a:r>
          </a:p>
        </p:txBody>
      </p:sp>
    </p:spTree>
    <p:extLst>
      <p:ext uri="{BB962C8B-B14F-4D97-AF65-F5344CB8AC3E}">
        <p14:creationId xmlns:p14="http://schemas.microsoft.com/office/powerpoint/2010/main" val="4036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JODENVERVOLGING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388077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nl-NL" dirty="0"/>
              <a:t>Vanaf 1940 start de </a:t>
            </a:r>
            <a:r>
              <a:rPr lang="nl-NL" b="1" dirty="0"/>
              <a:t>JODENVERVOLGING</a:t>
            </a:r>
          </a:p>
          <a:p>
            <a:pPr>
              <a:buFont typeface="Arial" charset="0"/>
              <a:buChar char="•"/>
            </a:pPr>
            <a:r>
              <a:rPr lang="nl-NL" dirty="0"/>
              <a:t>1940	alle Joden worden geregistreerd; 140.000, waarvan 20.000 vluchtelingen uit Duitsland</a:t>
            </a:r>
          </a:p>
          <a:p>
            <a:pPr>
              <a:buFont typeface="Arial" charset="0"/>
              <a:buChar char="•"/>
            </a:pPr>
            <a:r>
              <a:rPr lang="nl-NL" dirty="0"/>
              <a:t>Alle Joden krijgen een J op hun </a:t>
            </a:r>
            <a:r>
              <a:rPr lang="nl-NL" b="1" dirty="0"/>
              <a:t>PERSOONSBEWIJS</a:t>
            </a:r>
            <a:r>
              <a:rPr lang="nl-NL" dirty="0"/>
              <a:t> = soort identiteitskaart</a:t>
            </a:r>
          </a:p>
          <a:p>
            <a:pPr>
              <a:buFont typeface="Arial" charset="0"/>
              <a:buChar char="•"/>
            </a:pPr>
            <a:r>
              <a:rPr lang="nl-NL" dirty="0"/>
              <a:t>1941 1</a:t>
            </a:r>
            <a:r>
              <a:rPr lang="nl-NL" baseline="30000" dirty="0"/>
              <a:t>e</a:t>
            </a:r>
            <a:r>
              <a:rPr lang="nl-NL" dirty="0"/>
              <a:t> </a:t>
            </a:r>
            <a:r>
              <a:rPr lang="nl-NL" b="1" dirty="0"/>
              <a:t>RAZZIA</a:t>
            </a:r>
            <a:r>
              <a:rPr lang="nl-NL" dirty="0"/>
              <a:t> in Amsterdam: 425 Joden worden opgepakt en gedeporteerd naar concentratiekamp </a:t>
            </a:r>
            <a:r>
              <a:rPr lang="nl-NL" dirty="0" err="1"/>
              <a:t>Mauthausen</a:t>
            </a:r>
            <a:r>
              <a:rPr lang="nl-NL" dirty="0"/>
              <a:t> in Oostenrijk</a:t>
            </a:r>
          </a:p>
          <a:p>
            <a:pPr>
              <a:buFont typeface="Arial" charset="0"/>
              <a:buChar char="•"/>
            </a:pPr>
            <a:r>
              <a:rPr lang="nl-NL" dirty="0"/>
              <a:t>Gevolg = </a:t>
            </a:r>
            <a:r>
              <a:rPr lang="nl-NL" b="1" dirty="0"/>
              <a:t>FEBRUARISTAKING IN 1941</a:t>
            </a:r>
            <a:r>
              <a:rPr lang="nl-NL" dirty="0"/>
              <a:t>= staking van openbaar vervoer in Amsterdam, Utrecht en Zaandam</a:t>
            </a:r>
          </a:p>
          <a:p>
            <a:pPr>
              <a:buFont typeface="Arial" charset="0"/>
              <a:buChar char="•"/>
            </a:pPr>
            <a:r>
              <a:rPr lang="nl-NL" dirty="0"/>
              <a:t>Einde aan staking door executeren = dood schieten van 12 stakers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681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609600"/>
            <a:ext cx="9792586" cy="1320800"/>
          </a:xfrm>
        </p:spPr>
        <p:txBody>
          <a:bodyPr/>
          <a:lstStyle/>
          <a:p>
            <a:pPr algn="ctr"/>
            <a:r>
              <a:rPr lang="nl-NL" b="1"/>
              <a:t>UITROEIING VAN DE NEDERLANDSE JODEN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4610081"/>
          </a:xfrm>
        </p:spPr>
        <p:txBody>
          <a:bodyPr/>
          <a:lstStyle/>
          <a:p>
            <a:r>
              <a:rPr lang="nl-NL" dirty="0"/>
              <a:t>Joden worden opgepakt door de Nederlandse politie bij </a:t>
            </a:r>
            <a:r>
              <a:rPr lang="nl-NL" b="1" dirty="0"/>
              <a:t>RAZZIA’S</a:t>
            </a:r>
          </a:p>
          <a:p>
            <a:r>
              <a:rPr lang="nl-NL" dirty="0"/>
              <a:t>Alle Nederlandse Joden worden naar </a:t>
            </a:r>
            <a:r>
              <a:rPr lang="nl-NL" b="1" dirty="0"/>
              <a:t>DOORGANGSKAMP WESTERBORK </a:t>
            </a:r>
            <a:r>
              <a:rPr lang="nl-NL" dirty="0"/>
              <a:t>in Drenthe gebracht</a:t>
            </a:r>
          </a:p>
          <a:p>
            <a:r>
              <a:rPr lang="nl-NL" dirty="0"/>
              <a:t>Vanuit Westerbork worden deze mensen </a:t>
            </a:r>
            <a:r>
              <a:rPr lang="nl-NL" b="1" dirty="0"/>
              <a:t>GEDEPORTEERD (DEPORTATIE = afvoeren)</a:t>
            </a:r>
            <a:r>
              <a:rPr lang="nl-NL" dirty="0"/>
              <a:t> naar de </a:t>
            </a:r>
            <a:r>
              <a:rPr lang="nl-NL" b="1" dirty="0"/>
              <a:t>VERNIETIGINGSKAMPEN</a:t>
            </a:r>
          </a:p>
          <a:p>
            <a:r>
              <a:rPr lang="nl-NL" dirty="0"/>
              <a:t>De meeste Nederlandse joden worden vergast in </a:t>
            </a:r>
            <a:r>
              <a:rPr lang="nl-NL" b="1" dirty="0"/>
              <a:t>AUSCHWITZ</a:t>
            </a:r>
            <a:r>
              <a:rPr lang="nl-NL" dirty="0"/>
              <a:t>-</a:t>
            </a:r>
            <a:r>
              <a:rPr lang="nl-NL" dirty="0" err="1"/>
              <a:t>Birkenau</a:t>
            </a:r>
            <a:r>
              <a:rPr lang="nl-NL" dirty="0"/>
              <a:t> en Sobibor</a:t>
            </a:r>
          </a:p>
          <a:p>
            <a:r>
              <a:rPr lang="nl-NL" dirty="0"/>
              <a:t>Er worden 107.000 mensen gedeporteerd</a:t>
            </a:r>
          </a:p>
          <a:p>
            <a:r>
              <a:rPr lang="nl-NL" dirty="0"/>
              <a:t>Er worden 102.000 mensen vermoord</a:t>
            </a:r>
          </a:p>
          <a:p>
            <a:endParaRPr lang="nl-NL" dirty="0"/>
          </a:p>
          <a:p>
            <a:r>
              <a:rPr lang="nl-NL" dirty="0"/>
              <a:t>10.000den Nederlandse Joden overleven door </a:t>
            </a:r>
            <a:r>
              <a:rPr lang="nl-NL" b="1" dirty="0"/>
              <a:t>ONDER TE DUIKEN</a:t>
            </a:r>
          </a:p>
          <a:p>
            <a:r>
              <a:rPr lang="nl-NL" dirty="0"/>
              <a:t>Het Dagboek van Anne Frank geeft de Joodse slachtoffers een gezicht, </a:t>
            </a:r>
            <a:r>
              <a:rPr lang="nl-NL" dirty="0" err="1"/>
              <a:t>waarmme</a:t>
            </a:r>
            <a:r>
              <a:rPr lang="nl-NL" dirty="0"/>
              <a:t> de lezer zich kan identificeren</a:t>
            </a:r>
          </a:p>
        </p:txBody>
      </p:sp>
    </p:spTree>
    <p:extLst>
      <p:ext uri="{BB962C8B-B14F-4D97-AF65-F5344CB8AC3E}">
        <p14:creationId xmlns:p14="http://schemas.microsoft.com/office/powerpoint/2010/main" val="124939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71DAA8-12A7-4011-9D5F-1CDA0ABE2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2468"/>
            <a:ext cx="12109669" cy="1930400"/>
          </a:xfrm>
        </p:spPr>
        <p:txBody>
          <a:bodyPr/>
          <a:lstStyle/>
          <a:p>
            <a:pPr algn="ctr"/>
            <a:r>
              <a:rPr lang="nl-NL" dirty="0"/>
              <a:t>DWANGARBEID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ARBEITSEINSATZ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2711A0-A473-41D5-BA22-76F0B419D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4697411"/>
          </a:xfrm>
        </p:spPr>
        <p:txBody>
          <a:bodyPr/>
          <a:lstStyle/>
          <a:p>
            <a:r>
              <a:rPr lang="nl-NL" dirty="0"/>
              <a:t>1943		Alle Nederlanders die in het leger hebben gezeten, moeten zich melden voor dwangarbeid</a:t>
            </a:r>
          </a:p>
          <a:p>
            <a:r>
              <a:rPr lang="nl-NL" dirty="0"/>
              <a:t>Gevolg: stakingen in het hele land met als uitkomst 175 doden</a:t>
            </a:r>
          </a:p>
          <a:p>
            <a:endParaRPr lang="nl-NL" dirty="0"/>
          </a:p>
          <a:p>
            <a:r>
              <a:rPr lang="nl-NL" dirty="0"/>
              <a:t>Nederlandse mannen moeten zich melden voor </a:t>
            </a:r>
            <a:r>
              <a:rPr lang="nl-NL" b="1" dirty="0"/>
              <a:t>de ARBEITSEINSATZ: GEDWONGEN TEWERKSTELLING </a:t>
            </a:r>
            <a:r>
              <a:rPr lang="nl-NL" dirty="0"/>
              <a:t>in Duitse fabrieken</a:t>
            </a:r>
          </a:p>
          <a:p>
            <a:r>
              <a:rPr lang="nl-NL" dirty="0"/>
              <a:t>500.000 mannen gaan uiteindelijk werken</a:t>
            </a:r>
          </a:p>
          <a:p>
            <a:r>
              <a:rPr lang="nl-NL" dirty="0"/>
              <a:t>De mannen worden vaak opgepakt na een razzia:</a:t>
            </a:r>
          </a:p>
          <a:p>
            <a:r>
              <a:rPr lang="nl-NL" dirty="0"/>
              <a:t>In Rotterdam worden zo 52.000 mannen binnen 48 uur opgepakt</a:t>
            </a:r>
          </a:p>
          <a:p>
            <a:r>
              <a:rPr lang="nl-NL" dirty="0"/>
              <a:t>100.000den mannen duiken onder</a:t>
            </a:r>
          </a:p>
          <a:p>
            <a:endParaRPr lang="nl-NL" dirty="0"/>
          </a:p>
          <a:p>
            <a:r>
              <a:rPr lang="nl-NL" dirty="0"/>
              <a:t>Door een tekort aan voedsel komen net als in de 1</a:t>
            </a:r>
            <a:r>
              <a:rPr lang="nl-NL" baseline="30000" dirty="0"/>
              <a:t>e</a:t>
            </a:r>
            <a:r>
              <a:rPr lang="nl-NL" dirty="0"/>
              <a:t> Wereldoorlog weer de </a:t>
            </a:r>
            <a:r>
              <a:rPr lang="nl-NL" b="1" dirty="0"/>
              <a:t>DISTRIBUTIEBOONNEN</a:t>
            </a:r>
            <a:r>
              <a:rPr lang="nl-NL" dirty="0"/>
              <a:t> om eten en brandstof eerlijk te verdelen</a:t>
            </a:r>
          </a:p>
          <a:p>
            <a:pPr lvl="3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282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C095C2-32A3-4B61-B5B7-20CFC306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28725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VERZET EN COLLABORATIE</a:t>
            </a:r>
            <a:br>
              <a:rPr lang="nl-NL" dirty="0"/>
            </a:br>
            <a:r>
              <a:rPr lang="nl-NL" b="1" dirty="0"/>
              <a:t>GOED EN FOUT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CBDF49-629A-42A4-B156-E91EBA1EF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28725"/>
            <a:ext cx="12192000" cy="5705475"/>
          </a:xfrm>
        </p:spPr>
        <p:txBody>
          <a:bodyPr>
            <a:normAutofit fontScale="92500"/>
          </a:bodyPr>
          <a:lstStyle/>
          <a:p>
            <a:r>
              <a:rPr lang="nl-NL" dirty="0"/>
              <a:t>De vraag na de oorlog was: </a:t>
            </a:r>
            <a:r>
              <a:rPr lang="nl-NL" b="1" dirty="0"/>
              <a:t>Wie is GOED en wie is FOUT geweest in de oorlog?</a:t>
            </a:r>
            <a:endParaRPr lang="nl-NL" dirty="0"/>
          </a:p>
          <a:p>
            <a:endParaRPr lang="nl-NL" b="1" dirty="0"/>
          </a:p>
          <a:p>
            <a:r>
              <a:rPr lang="nl-NL" b="1" dirty="0"/>
              <a:t>COLLABORATIE</a:t>
            </a:r>
            <a:r>
              <a:rPr lang="nl-NL" dirty="0"/>
              <a:t> is samenwerking met de vijand</a:t>
            </a:r>
          </a:p>
          <a:p>
            <a:r>
              <a:rPr lang="nl-NL" dirty="0"/>
              <a:t>Collaborateurs werkten voor en met de Duitsers, ‘Moffen’, en waren voor de meeste NL-</a:t>
            </a:r>
            <a:r>
              <a:rPr lang="nl-NL" dirty="0" err="1"/>
              <a:t>ers</a:t>
            </a:r>
            <a:r>
              <a:rPr lang="nl-NL" dirty="0"/>
              <a:t> ‘fout’, </a:t>
            </a:r>
            <a:r>
              <a:rPr lang="nl-NL" b="1" dirty="0"/>
              <a:t>LANDVERRADERS</a:t>
            </a:r>
          </a:p>
          <a:p>
            <a:r>
              <a:rPr lang="nl-NL" dirty="0"/>
              <a:t>Collaborateurs waren vaak lid van de NSB of van de SS</a:t>
            </a:r>
          </a:p>
          <a:p>
            <a:r>
              <a:rPr lang="nl-NL" dirty="0"/>
              <a:t>De meest wrede collaborateurs waren Joden jagers, die joden oppakten voor een premie</a:t>
            </a:r>
          </a:p>
          <a:p>
            <a:endParaRPr lang="nl-NL" dirty="0"/>
          </a:p>
          <a:p>
            <a:r>
              <a:rPr lang="nl-NL" dirty="0" err="1"/>
              <a:t>Verzetstrijders</a:t>
            </a:r>
            <a:r>
              <a:rPr lang="nl-NL" dirty="0"/>
              <a:t> saboteerden het werk van De Duitsers door bijvoorbeeld aanslagen, overvallen en het verspreiden van nieuws.</a:t>
            </a:r>
          </a:p>
          <a:p>
            <a:r>
              <a:rPr lang="nl-NL" dirty="0"/>
              <a:t>Vormen van actief </a:t>
            </a:r>
            <a:r>
              <a:rPr lang="nl-NL" b="1" dirty="0"/>
              <a:t>VERZET</a:t>
            </a:r>
            <a:r>
              <a:rPr lang="nl-NL" dirty="0"/>
              <a:t> waren aanslagen plegen, illegale kranten maken en verspreiden of het stelen van (distributie)bonkaarten voor onderduikers</a:t>
            </a:r>
          </a:p>
          <a:p>
            <a:r>
              <a:rPr lang="nl-NL" dirty="0"/>
              <a:t>Vormen van passief </a:t>
            </a:r>
            <a:r>
              <a:rPr lang="nl-NL" b="1" dirty="0"/>
              <a:t>VERZET</a:t>
            </a:r>
            <a:r>
              <a:rPr lang="nl-NL" dirty="0"/>
              <a:t> zijn illegale kranten lezen en luisteren naar Radio Oranje.</a:t>
            </a:r>
          </a:p>
          <a:p>
            <a:r>
              <a:rPr lang="nl-NL" dirty="0"/>
              <a:t>Honderden </a:t>
            </a:r>
            <a:r>
              <a:rPr lang="nl-NL" dirty="0" err="1"/>
              <a:t>verzetstrijders</a:t>
            </a:r>
            <a:r>
              <a:rPr lang="nl-NL" dirty="0"/>
              <a:t> zijn door de Duitsers vermoord</a:t>
            </a:r>
          </a:p>
          <a:p>
            <a:endParaRPr lang="nl-NL" dirty="0"/>
          </a:p>
          <a:p>
            <a:r>
              <a:rPr lang="nl-NL" dirty="0"/>
              <a:t>De meeste mensen pasten zich aan (</a:t>
            </a:r>
            <a:r>
              <a:rPr lang="nl-NL" b="1" dirty="0"/>
              <a:t>AANPASSING</a:t>
            </a:r>
            <a:r>
              <a:rPr lang="nl-NL" dirty="0"/>
              <a:t>): om de oorlog te overleven hielden zij zich grotendeels aan de regels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864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57BF0-6104-44CC-9107-E136478E9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1919"/>
            <a:ext cx="12192000" cy="2088670"/>
          </a:xfrm>
        </p:spPr>
        <p:txBody>
          <a:bodyPr/>
          <a:lstStyle/>
          <a:p>
            <a:pPr algn="ctr"/>
            <a:r>
              <a:rPr lang="nl-NL" dirty="0"/>
              <a:t>DE HONGERWINTER</a:t>
            </a:r>
            <a:br>
              <a:rPr lang="nl-NL" dirty="0"/>
            </a:br>
            <a:br>
              <a:rPr lang="nl-NL" dirty="0"/>
            </a:br>
            <a:r>
              <a:rPr lang="nl-NL" dirty="0"/>
              <a:t>1944/45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3D8AAA7-8DD3-474A-9FEA-385CAADB4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4697411"/>
          </a:xfrm>
        </p:spPr>
        <p:txBody>
          <a:bodyPr>
            <a:normAutofit/>
          </a:bodyPr>
          <a:lstStyle/>
          <a:p>
            <a:r>
              <a:rPr lang="nl-NL" dirty="0"/>
              <a:t>De oorzaak van de </a:t>
            </a:r>
            <a:r>
              <a:rPr lang="nl-NL" b="1" dirty="0"/>
              <a:t>HONGERWINTER</a:t>
            </a:r>
            <a:r>
              <a:rPr lang="nl-NL" dirty="0"/>
              <a:t> is de </a:t>
            </a:r>
            <a:r>
              <a:rPr lang="nl-NL" b="1" dirty="0"/>
              <a:t>SPOORWEGSTAKING</a:t>
            </a:r>
            <a:r>
              <a:rPr lang="nl-NL" dirty="0"/>
              <a:t> van september </a:t>
            </a:r>
            <a:r>
              <a:rPr lang="nl-NL" b="1" dirty="0"/>
              <a:t>1944</a:t>
            </a:r>
            <a:r>
              <a:rPr lang="nl-NL" dirty="0"/>
              <a:t>:</a:t>
            </a:r>
          </a:p>
          <a:p>
            <a:r>
              <a:rPr lang="nl-NL" dirty="0"/>
              <a:t>De NL-se regering riep via Radio Oranje de Nederlandse Spoorwegen op te staken tijdens de                           </a:t>
            </a:r>
            <a:r>
              <a:rPr lang="nl-NL" b="1" dirty="0"/>
              <a:t>Slag om Arnhem = OPERATIE MARKET GARDEN</a:t>
            </a:r>
          </a:p>
          <a:p>
            <a:r>
              <a:rPr lang="nl-NL" dirty="0"/>
              <a:t>Hier werd gevochten om de brug</a:t>
            </a:r>
          </a:p>
          <a:p>
            <a:r>
              <a:rPr lang="nl-NL" dirty="0"/>
              <a:t>Door de staking probeerde de regering te voorkomen dat de Duitsers troepen en wapens naar Arnhem konden brengen</a:t>
            </a:r>
          </a:p>
          <a:p>
            <a:r>
              <a:rPr lang="nl-NL" dirty="0"/>
              <a:t>De Duitsers staakten het vervoer naar West-Nederland, waardoor er een te kort baan eten en brandstof ontstond</a:t>
            </a:r>
          </a:p>
          <a:p>
            <a:r>
              <a:rPr lang="nl-NL" dirty="0"/>
              <a:t>Oplossing: </a:t>
            </a:r>
            <a:r>
              <a:rPr lang="nl-NL" b="1" dirty="0"/>
              <a:t>DISTRIBUTIESYSTEEMSTELSEL MET BONKAARTEN</a:t>
            </a:r>
          </a:p>
          <a:p>
            <a:endParaRPr lang="nl-NL" dirty="0"/>
          </a:p>
          <a:p>
            <a:r>
              <a:rPr lang="nl-NL" dirty="0"/>
              <a:t>Het gevolg was een hongersnood en een tekort aan brandstof in deze koude winter</a:t>
            </a:r>
          </a:p>
          <a:p>
            <a:endParaRPr lang="nl-NL" dirty="0"/>
          </a:p>
          <a:p>
            <a:r>
              <a:rPr lang="nl-NL" dirty="0"/>
              <a:t>20.000 mensen stierven door de hongersnood</a:t>
            </a:r>
          </a:p>
        </p:txBody>
      </p:sp>
    </p:spTree>
    <p:extLst>
      <p:ext uri="{BB962C8B-B14F-4D97-AF65-F5344CB8AC3E}">
        <p14:creationId xmlns:p14="http://schemas.microsoft.com/office/powerpoint/2010/main" val="2213396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C082F9-7296-4165-8450-5CFD511B6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30400"/>
          </a:xfrm>
        </p:spPr>
        <p:txBody>
          <a:bodyPr/>
          <a:lstStyle/>
          <a:p>
            <a:pPr algn="ctr"/>
            <a:r>
              <a:rPr lang="nl-NL" dirty="0"/>
              <a:t>BEVRIJDING VAN NEDERLAND</a:t>
            </a:r>
            <a:br>
              <a:rPr lang="nl-NL" dirty="0"/>
            </a:br>
            <a:br>
              <a:rPr lang="nl-NL" dirty="0"/>
            </a:br>
            <a:r>
              <a:rPr lang="nl-NL" dirty="0"/>
              <a:t>1944/1945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77657A-A908-4EE8-9EE0-C9872FDC6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60589"/>
            <a:ext cx="12192000" cy="4697411"/>
          </a:xfrm>
        </p:spPr>
        <p:txBody>
          <a:bodyPr/>
          <a:lstStyle/>
          <a:p>
            <a:r>
              <a:rPr lang="nl-NL" dirty="0" err="1"/>
              <a:t>Septembr</a:t>
            </a:r>
            <a:r>
              <a:rPr lang="nl-NL" dirty="0"/>
              <a:t> 1944	Het zuiden van NL wordt bevrijd</a:t>
            </a:r>
          </a:p>
          <a:p>
            <a:r>
              <a:rPr lang="nl-NL" dirty="0"/>
              <a:t>April 1945		Het oosten en noorden van NL worden bevrijdt</a:t>
            </a:r>
          </a:p>
          <a:p>
            <a:r>
              <a:rPr lang="nl-NL" b="1" dirty="0"/>
              <a:t>5 mei 1945</a:t>
            </a:r>
            <a:r>
              <a:rPr lang="nl-NL" dirty="0"/>
              <a:t>		De </a:t>
            </a:r>
            <a:r>
              <a:rPr lang="nl-NL"/>
              <a:t>DuiTsers</a:t>
            </a:r>
            <a:r>
              <a:rPr lang="nl-NL" dirty="0"/>
              <a:t> geven zich over en het westen van NL is ook eindelijk </a:t>
            </a:r>
            <a:r>
              <a:rPr lang="nl-NL" b="1" dirty="0"/>
              <a:t>BEVRIJD</a:t>
            </a:r>
          </a:p>
          <a:p>
            <a:endParaRPr lang="nl-NL" dirty="0"/>
          </a:p>
          <a:p>
            <a:r>
              <a:rPr lang="nl-NL" b="1" dirty="0"/>
              <a:t>4 mei </a:t>
            </a:r>
            <a:r>
              <a:rPr lang="nl-NL" dirty="0"/>
              <a:t>		</a:t>
            </a:r>
            <a:r>
              <a:rPr lang="nl-NL" b="1" dirty="0"/>
              <a:t>DODENHERDENKING</a:t>
            </a:r>
          </a:p>
          <a:p>
            <a:r>
              <a:rPr lang="nl-NL" b="1" dirty="0"/>
              <a:t>5 mei		Bevrijdingsdag of DAG VAN DE VRIJHEID</a:t>
            </a:r>
          </a:p>
        </p:txBody>
      </p:sp>
    </p:spTree>
    <p:extLst>
      <p:ext uri="{BB962C8B-B14F-4D97-AF65-F5344CB8AC3E}">
        <p14:creationId xmlns:p14="http://schemas.microsoft.com/office/powerpoint/2010/main" val="26949514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747</Words>
  <Application>Microsoft Office PowerPoint</Application>
  <PresentationFormat>Breedbeeld</PresentationFormat>
  <Paragraphs>81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4.2 BEZET NEDERLAND</vt:lpstr>
      <vt:lpstr>De Duitse inval 10 mei 1940</vt:lpstr>
      <vt:lpstr>Gelijkschakeling</vt:lpstr>
      <vt:lpstr>JODENVERVOLGING</vt:lpstr>
      <vt:lpstr>UITROEIING VAN DE NEDERLANDSE JODEN</vt:lpstr>
      <vt:lpstr>DWANGARBEID  ARBEITSEINSATZ</vt:lpstr>
      <vt:lpstr>VERZET EN COLLABORATIE GOED EN FOUT</vt:lpstr>
      <vt:lpstr>DE HONGERWINTER  1944/45</vt:lpstr>
      <vt:lpstr>BEVRIJDING VAN NEDERLAND  1944/1945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4.2 BEZET NEDERLAND</dc:title>
  <dc:creator>Jankees den Otter</dc:creator>
  <cp:lastModifiedBy>Jankees den Otter</cp:lastModifiedBy>
  <cp:revision>1</cp:revision>
  <dcterms:created xsi:type="dcterms:W3CDTF">2022-12-12T07:09:13Z</dcterms:created>
  <dcterms:modified xsi:type="dcterms:W3CDTF">2022-12-12T14:19:17Z</dcterms:modified>
</cp:coreProperties>
</file>